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1.jpeg" ContentType="image/jpeg"/>
  <Override PartName="/ppt/media/image2.jpeg" ContentType="image/jpeg"/>
  <Override PartName="/ppt/media/image3.jpeg" ContentType="image/jpeg"/>
  <Override PartName="/ppt/media/image4.jpeg" ContentType="image/jpeg"/>
  <Override PartName="/ppt/media/image5.jpeg" ContentType="image/jpeg"/>
  <Override PartName="/ppt/media/image6.jpeg" ContentType="image/jpeg"/>
  <Override PartName="/ppt/media/image7.jpeg" ContentType="image/jpeg"/>
  <Override PartName="/ppt/media/image8.jpeg" ContentType="image/jpeg"/>
  <Override PartName="/ppt/media/image9.jpeg" ContentType="image/jpeg"/>
  <Override PartName="/ppt/media/image10.jpeg" ContentType="image/jpeg"/>
  <Override PartName="/ppt/media/image11.jpeg" ContentType="image/jpeg"/>
  <Override PartName="/ppt/media/image12.jpeg" ContentType="image/jpeg"/>
  <Override PartName="/ppt/media/image13.jpeg" ContentType="image/jpeg"/>
  <Override PartName="/ppt/media/image14.jpeg" ContentType="image/jpeg"/>
  <Override PartName="/ppt/media/image15.jpeg" ContentType="image/jpeg"/>
  <Override PartName="/ppt/media/image16.jpeg" ContentType="image/jpeg"/>
  <Override PartName="/ppt/media/image17.jpeg" ContentType="image/jpeg"/>
  <Override PartName="/ppt/media/image18.jpeg" ContentType="image/jpeg"/>
  <Override PartName="/ppt/media/image19.jpeg" ContentType="image/jpeg"/>
  <Override PartName="/ppt/media/image20.jpeg" ContentType="image/jpeg"/>
  <Override PartName="/ppt/media/image21.jpeg" ContentType="image/jpeg"/>
  <Override PartName="/ppt/media/image22.jpeg" ContentType="image/jpeg"/>
  <Override PartName="/ppt/media/image23.jpeg" ContentType="image/jpeg"/>
  <Override PartName="/ppt/media/image24.jpeg" ContentType="image/jpeg"/>
  <Override PartName="/ppt/media/image25.jpeg" ContentType="image/jpeg"/>
  <Override PartName="/ppt/media/image26.jpeg" ContentType="image/jpeg"/>
  <Override PartName="/ppt/media/image27.jpeg" ContentType="image/jpeg"/>
  <Override PartName="/ppt/media/image28.jpeg" ContentType="image/jpeg"/>
  <Override PartName="/ppt/media/image29.jpeg" ContentType="image/jpeg"/>
  <Override PartName="/ppt/media/image30.jpeg" ContentType="image/jpeg"/>
  <Override PartName="/ppt/media/image31.jpeg" ContentType="image/jpeg"/>
  <Override PartName="/ppt/media/image32.jpeg" ContentType="image/jpeg"/>
  <Override PartName="/ppt/media/image33.jpeg" ContentType="image/jpeg"/>
  <Override PartName="/ppt/media/image34.jpeg" ContentType="image/jpeg"/>
  <Override PartName="/ppt/media/image35.jpeg" ContentType="image/jpeg"/>
  <Override PartName="/ppt/media/image36.jpeg" ContentType="image/jpeg"/>
  <Override PartName="/ppt/notesSlides/notesSlide2.xml" ContentType="application/vnd.openxmlformats-officedocument.presentationml.notesSlide+xml"/>
  <Override PartName="/ppt/media/image37.jpeg" ContentType="image/jpeg"/>
  <Override PartName="/ppt/media/image38.jpeg" ContentType="image/jpeg"/>
  <Override PartName="/ppt/media/image39.jpeg" ContentType="image/jpeg"/>
  <Override PartName="/ppt/media/image40.jpeg" ContentType="image/jpeg"/>
  <Override PartName="/ppt/notesSlides/notesSlide3.xml" ContentType="application/vnd.openxmlformats-officedocument.presentationml.notesSlide+xml"/>
  <Override PartName="/ppt/media/image41.jpeg" ContentType="image/jpeg"/>
  <Override PartName="/ppt/media/image42.jpeg" ContentType="image/jpeg"/>
  <Override PartName="/ppt/media/image43.jpeg" ContentType="image/jpeg"/>
  <Override PartName="/ppt/media/image44.jpeg" ContentType="image/jpeg"/>
  <Override PartName="/ppt/notesSlides/notesSlide4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</p:sldIdLst>
  <p:sldSz cx="16256000" cy="9144000"/>
  <p:notesSz cx="6858000" cy="9144000"/>
  <p:defaultTextStyle>
    <a:lvl1pPr algn="ctr" defTabSz="546100">
      <a:defRPr sz="3600">
        <a:latin typeface="+mn-lt"/>
        <a:ea typeface="+mn-ea"/>
        <a:cs typeface="+mn-cs"/>
        <a:sym typeface="Gill Sans"/>
      </a:defRPr>
    </a:lvl1pPr>
    <a:lvl2pPr indent="228600" algn="ctr" defTabSz="546100">
      <a:defRPr sz="3600">
        <a:latin typeface="+mn-lt"/>
        <a:ea typeface="+mn-ea"/>
        <a:cs typeface="+mn-cs"/>
        <a:sym typeface="Gill Sans"/>
      </a:defRPr>
    </a:lvl2pPr>
    <a:lvl3pPr indent="457200" algn="ctr" defTabSz="546100">
      <a:defRPr sz="3600">
        <a:latin typeface="+mn-lt"/>
        <a:ea typeface="+mn-ea"/>
        <a:cs typeface="+mn-cs"/>
        <a:sym typeface="Gill Sans"/>
      </a:defRPr>
    </a:lvl3pPr>
    <a:lvl4pPr indent="685800" algn="ctr" defTabSz="546100">
      <a:defRPr sz="3600">
        <a:latin typeface="+mn-lt"/>
        <a:ea typeface="+mn-ea"/>
        <a:cs typeface="+mn-cs"/>
        <a:sym typeface="Gill Sans"/>
      </a:defRPr>
    </a:lvl4pPr>
    <a:lvl5pPr indent="914400" algn="ctr" defTabSz="546100">
      <a:defRPr sz="3600">
        <a:latin typeface="+mn-lt"/>
        <a:ea typeface="+mn-ea"/>
        <a:cs typeface="+mn-cs"/>
        <a:sym typeface="Gill Sans"/>
      </a:defRPr>
    </a:lvl5pPr>
    <a:lvl6pPr indent="1143000" algn="ctr" defTabSz="546100">
      <a:defRPr sz="3600">
        <a:latin typeface="+mn-lt"/>
        <a:ea typeface="+mn-ea"/>
        <a:cs typeface="+mn-cs"/>
        <a:sym typeface="Gill Sans"/>
      </a:defRPr>
    </a:lvl6pPr>
    <a:lvl7pPr indent="1371600" algn="ctr" defTabSz="546100">
      <a:defRPr sz="3600">
        <a:latin typeface="+mn-lt"/>
        <a:ea typeface="+mn-ea"/>
        <a:cs typeface="+mn-cs"/>
        <a:sym typeface="Gill Sans"/>
      </a:defRPr>
    </a:lvl7pPr>
    <a:lvl8pPr indent="1600200" algn="ctr" defTabSz="546100">
      <a:defRPr sz="3600">
        <a:latin typeface="+mn-lt"/>
        <a:ea typeface="+mn-ea"/>
        <a:cs typeface="+mn-cs"/>
        <a:sym typeface="Gill Sans"/>
      </a:defRPr>
    </a:lvl8pPr>
    <a:lvl9pPr indent="1828800" algn="ctr" defTabSz="546100">
      <a:defRPr sz="3600"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46100">
      <a:defRPr sz="2000">
        <a:latin typeface="Lucida Grande"/>
        <a:ea typeface="Lucida Grande"/>
        <a:cs typeface="Lucida Grande"/>
        <a:sym typeface="Lucida Grande"/>
      </a:defRPr>
    </a:lvl1pPr>
    <a:lvl2pPr indent="228600" defTabSz="546100">
      <a:defRPr sz="2000">
        <a:latin typeface="Lucida Grande"/>
        <a:ea typeface="Lucida Grande"/>
        <a:cs typeface="Lucida Grande"/>
        <a:sym typeface="Lucida Grande"/>
      </a:defRPr>
    </a:lvl2pPr>
    <a:lvl3pPr indent="457200" defTabSz="546100">
      <a:defRPr sz="2000">
        <a:latin typeface="Lucida Grande"/>
        <a:ea typeface="Lucida Grande"/>
        <a:cs typeface="Lucida Grande"/>
        <a:sym typeface="Lucida Grande"/>
      </a:defRPr>
    </a:lvl3pPr>
    <a:lvl4pPr indent="685800" defTabSz="546100">
      <a:defRPr sz="2000">
        <a:latin typeface="Lucida Grande"/>
        <a:ea typeface="Lucida Grande"/>
        <a:cs typeface="Lucida Grande"/>
        <a:sym typeface="Lucida Grande"/>
      </a:defRPr>
    </a:lvl4pPr>
    <a:lvl5pPr indent="914400" defTabSz="546100">
      <a:defRPr sz="2000">
        <a:latin typeface="Lucida Grande"/>
        <a:ea typeface="Lucida Grande"/>
        <a:cs typeface="Lucida Grande"/>
        <a:sym typeface="Lucida Grande"/>
      </a:defRPr>
    </a:lvl5pPr>
    <a:lvl6pPr indent="1143000" defTabSz="546100">
      <a:defRPr sz="2000">
        <a:latin typeface="Lucida Grande"/>
        <a:ea typeface="Lucida Grande"/>
        <a:cs typeface="Lucida Grande"/>
        <a:sym typeface="Lucida Grande"/>
      </a:defRPr>
    </a:lvl6pPr>
    <a:lvl7pPr indent="1371600" defTabSz="546100">
      <a:defRPr sz="2000">
        <a:latin typeface="Lucida Grande"/>
        <a:ea typeface="Lucida Grande"/>
        <a:cs typeface="Lucida Grande"/>
        <a:sym typeface="Lucida Grande"/>
      </a:defRPr>
    </a:lvl7pPr>
    <a:lvl8pPr indent="1600200" defTabSz="546100">
      <a:defRPr sz="2000">
        <a:latin typeface="Lucida Grande"/>
        <a:ea typeface="Lucida Grande"/>
        <a:cs typeface="Lucida Grande"/>
        <a:sym typeface="Lucida Grande"/>
      </a:defRPr>
    </a:lvl8pPr>
    <a:lvl9pPr indent="1828800" defTabSz="546100">
      <a:defRPr sz="20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
</file>

<file path=ppt/notesSlides/_rels/notesSlide2.xml.rels><?xml version="1.0" encoding="UTF-8" standalone="yes"?>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</Relationships>

</file>

<file path=ppt/notesSlides/_rels/notesSlide3.xml.rels><?xml version="1.0" encoding="UTF-8" standalone="yes"?>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</Relationships>

</file>

<file path=ppt/notesSlides/_rels/notesSlide4.xml.rels><?xml version="1.0" encoding="UTF-8" standalone="yes"?>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5" name="Shape 4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000"/>
              <a:t>What are they?  How many different ways can you organise them?  Organise them into two groups.</a:t>
            </a:r>
            <a:endParaRPr sz="2000"/>
          </a:p>
          <a:p>
            <a:pPr lvl="0">
              <a:defRPr sz="1800"/>
            </a:pPr>
            <a:r>
              <a:rPr sz="2000"/>
              <a:t>How many species are there?  At least 2 million so we must classify them.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30" name="Shape 13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 defTabSz="457200">
              <a:lnSpc>
                <a:spcPts val="3300"/>
              </a:lnSpc>
              <a:defRPr sz="1800"/>
            </a:pPr>
            <a:r>
              <a:rPr sz="13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Plenary - Odd One Out</a:t>
            </a:r>
            <a:endParaRPr sz="13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defTabSz="457200">
              <a:lnSpc>
                <a:spcPts val="3300"/>
              </a:lnSpc>
              <a:defRPr sz="1800"/>
            </a:pPr>
            <a:r>
              <a:rPr sz="13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1. earthworm 2. roundworm 3. stag beetle 4. snake (only vertebrate)</a:t>
            </a:r>
            <a:endParaRPr sz="13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34" name="Shape 134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 defTabSz="457200">
              <a:lnSpc>
                <a:spcPts val="3300"/>
              </a:lnSpc>
              <a:defRPr sz="1800"/>
            </a:pPr>
            <a:r>
              <a:rPr sz="13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Plenary - Odd One Out</a:t>
            </a:r>
            <a:endParaRPr sz="13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defTabSz="457200">
              <a:lnSpc>
                <a:spcPts val="3300"/>
              </a:lnSpc>
              <a:defRPr sz="1800"/>
            </a:pPr>
            <a:r>
              <a:rPr sz="13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1. stick insect (only insect) 2. scorpion 3. banana spider 4.water spider</a:t>
            </a:r>
            <a:endParaRPr sz="13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defTabSz="457200">
              <a:lnSpc>
                <a:spcPts val="3300"/>
              </a:lnSpc>
              <a:defRPr sz="1800"/>
            </a:pPr>
            <a:endParaRPr sz="1300">
              <a:solidFill>
                <a:srgbClr val="333333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defTabSz="457200">
              <a:lnSpc>
                <a:spcPts val="3300"/>
              </a:lnSpc>
              <a:defRPr sz="1800"/>
            </a:pPr>
            <a:r>
              <a:rPr sz="1300">
                <a:solidFill>
                  <a:srgbClr val="333333"/>
                </a:solidFill>
                <a:latin typeface="Arial"/>
                <a:ea typeface="Arial"/>
                <a:cs typeface="Arial"/>
                <a:sym typeface="Arial"/>
              </a:rPr>
              <a:t>Go Over Carl Lineas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40" name="Shape 140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000"/>
              <a:t>Go tree of life.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155700" y="1536700"/>
            <a:ext cx="13931900" cy="308610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155700" y="4711700"/>
            <a:ext cx="13931900" cy="10541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title"/>
          </p:nvPr>
        </p:nvSpPr>
        <p:spPr>
          <a:xfrm>
            <a:off x="1155700" y="1435100"/>
            <a:ext cx="8369300" cy="30861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6400"/>
            </a:lvl1pPr>
          </a:lstStyle>
          <a:p>
            <a:pPr lvl="0">
              <a:defRPr sz="1800"/>
            </a:pPr>
            <a:r>
              <a:rPr sz="6400"/>
              <a:t>Title Text</a:t>
            </a:r>
          </a:p>
        </p:txBody>
      </p:sp>
      <p:sp>
        <p:nvSpPr>
          <p:cNvPr id="26" name="Shape 26"/>
          <p:cNvSpPr/>
          <p:nvPr>
            <p:ph type="body" idx="1"/>
          </p:nvPr>
        </p:nvSpPr>
        <p:spPr>
          <a:xfrm>
            <a:off x="1155700" y="4597400"/>
            <a:ext cx="8369300" cy="30861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000"/>
            </a:lvl1pPr>
            <a:lvl2pPr marL="0" indent="0" algn="ctr">
              <a:spcBef>
                <a:spcPts val="0"/>
              </a:spcBef>
              <a:buSzTx/>
              <a:buNone/>
              <a:defRPr sz="3000"/>
            </a:lvl2pPr>
            <a:lvl3pPr marL="0" indent="0" algn="ctr">
              <a:spcBef>
                <a:spcPts val="0"/>
              </a:spcBef>
              <a:buSzTx/>
              <a:buNone/>
              <a:defRPr sz="3000"/>
            </a:lvl3pPr>
            <a:lvl4pPr marL="0" indent="0" algn="ctr">
              <a:spcBef>
                <a:spcPts val="0"/>
              </a:spcBef>
              <a:buSzTx/>
              <a:buNone/>
              <a:defRPr sz="3000"/>
            </a:lvl4pPr>
            <a:lvl5pPr marL="0" indent="0" algn="ctr">
              <a:spcBef>
                <a:spcPts val="0"/>
              </a:spcBef>
              <a:buSzTx/>
              <a:buNone/>
              <a:defRPr sz="3000"/>
            </a:lvl5pPr>
          </a:lstStyle>
          <a:p>
            <a:pPr lvl="0">
              <a:defRPr sz="1800"/>
            </a:pPr>
            <a:r>
              <a:rPr sz="3000"/>
              <a:t>Body Level One</a:t>
            </a:r>
            <a:endParaRPr sz="3000"/>
          </a:p>
          <a:p>
            <a:pPr lvl="1">
              <a:defRPr sz="1800"/>
            </a:pPr>
            <a:r>
              <a:rPr sz="3000"/>
              <a:t>Body Level Two</a:t>
            </a:r>
            <a:endParaRPr sz="3000"/>
          </a:p>
          <a:p>
            <a:pPr lvl="2">
              <a:defRPr sz="1800"/>
            </a:pPr>
            <a:r>
              <a:rPr sz="3000"/>
              <a:t>Body Level Three</a:t>
            </a:r>
            <a:endParaRPr sz="3000"/>
          </a:p>
          <a:p>
            <a:pPr lvl="3">
              <a:defRPr sz="1800"/>
            </a:pPr>
            <a:r>
              <a:rPr sz="3000"/>
              <a:t>Body Level Four</a:t>
            </a:r>
            <a:endParaRPr sz="3000"/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>
            <p:ph type="title"/>
          </p:nvPr>
        </p:nvSpPr>
        <p:spPr>
          <a:xfrm>
            <a:off x="1155700" y="1435100"/>
            <a:ext cx="8369300" cy="30861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6400"/>
            </a:lvl1pPr>
          </a:lstStyle>
          <a:p>
            <a:pPr lvl="0">
              <a:defRPr sz="1800"/>
            </a:pPr>
            <a:r>
              <a:rPr sz="6400"/>
              <a:t>Title Text</a:t>
            </a:r>
          </a:p>
        </p:txBody>
      </p:sp>
      <p:sp>
        <p:nvSpPr>
          <p:cNvPr id="29" name="Shape 29"/>
          <p:cNvSpPr/>
          <p:nvPr>
            <p:ph type="body" idx="1"/>
          </p:nvPr>
        </p:nvSpPr>
        <p:spPr>
          <a:xfrm>
            <a:off x="1155700" y="4597400"/>
            <a:ext cx="8369300" cy="30861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000"/>
            </a:lvl1pPr>
            <a:lvl2pPr marL="0" indent="0" algn="ctr">
              <a:spcBef>
                <a:spcPts val="0"/>
              </a:spcBef>
              <a:buSzTx/>
              <a:buNone/>
              <a:defRPr sz="3000"/>
            </a:lvl2pPr>
            <a:lvl3pPr marL="0" indent="0" algn="ctr">
              <a:spcBef>
                <a:spcPts val="0"/>
              </a:spcBef>
              <a:buSzTx/>
              <a:buNone/>
              <a:defRPr sz="3000"/>
            </a:lvl3pPr>
            <a:lvl4pPr marL="0" indent="0" algn="ctr">
              <a:spcBef>
                <a:spcPts val="0"/>
              </a:spcBef>
              <a:buSzTx/>
              <a:buNone/>
              <a:defRPr sz="3000"/>
            </a:lvl4pPr>
            <a:lvl5pPr marL="0" indent="0" algn="ctr">
              <a:spcBef>
                <a:spcPts val="0"/>
              </a:spcBef>
              <a:buSzTx/>
              <a:buNone/>
              <a:defRPr sz="3000"/>
            </a:lvl5pPr>
          </a:lstStyle>
          <a:p>
            <a:pPr lvl="0">
              <a:defRPr sz="1800"/>
            </a:pPr>
            <a:r>
              <a:rPr sz="3000"/>
              <a:t>Body Level One</a:t>
            </a:r>
            <a:endParaRPr sz="3000"/>
          </a:p>
          <a:p>
            <a:pPr lvl="1">
              <a:defRPr sz="1800"/>
            </a:pPr>
            <a:r>
              <a:rPr sz="3000"/>
              <a:t>Body Level Two</a:t>
            </a:r>
            <a:endParaRPr sz="3000"/>
          </a:p>
          <a:p>
            <a:pPr lvl="2">
              <a:defRPr sz="1800"/>
            </a:pPr>
            <a:r>
              <a:rPr sz="3000"/>
              <a:t>Body Level Three</a:t>
            </a:r>
            <a:endParaRPr sz="3000"/>
          </a:p>
          <a:p>
            <a:pPr lvl="3">
              <a:defRPr sz="1800"/>
            </a:pPr>
            <a:r>
              <a:rPr sz="3000"/>
              <a:t>Body Level Four</a:t>
            </a:r>
            <a:endParaRPr sz="3000"/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1155700" y="2603500"/>
            <a:ext cx="6807200" cy="5702300"/>
          </a:xfrm>
          <a:prstGeom prst="rect">
            <a:avLst/>
          </a:prstGeom>
        </p:spPr>
        <p:txBody>
          <a:bodyPr/>
          <a:lstStyle>
            <a:lvl1pPr marL="685800" indent="-469900">
              <a:spcBef>
                <a:spcPts val="4600"/>
              </a:spcBef>
              <a:defRPr sz="2800"/>
            </a:lvl1pPr>
            <a:lvl2pPr marL="977900" indent="-469900">
              <a:spcBef>
                <a:spcPts val="4600"/>
              </a:spcBef>
              <a:defRPr sz="2800"/>
            </a:lvl2pPr>
            <a:lvl3pPr marL="1270000" indent="-469900">
              <a:spcBef>
                <a:spcPts val="4600"/>
              </a:spcBef>
              <a:defRPr sz="2800"/>
            </a:lvl3pPr>
            <a:lvl4pPr marL="1574800" indent="-469900">
              <a:spcBef>
                <a:spcPts val="4600"/>
              </a:spcBef>
              <a:defRPr sz="2800"/>
            </a:lvl4pPr>
            <a:lvl5pPr marL="1866900" indent="-469900">
              <a:spcBef>
                <a:spcPts val="4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5" name="Shape 35"/>
          <p:cNvSpPr/>
          <p:nvPr>
            <p:ph type="body" idx="1"/>
          </p:nvPr>
        </p:nvSpPr>
        <p:spPr>
          <a:xfrm>
            <a:off x="1155700" y="2603500"/>
            <a:ext cx="6807200" cy="5702300"/>
          </a:xfrm>
          <a:prstGeom prst="rect">
            <a:avLst/>
          </a:prstGeom>
        </p:spPr>
        <p:txBody>
          <a:bodyPr/>
          <a:lstStyle>
            <a:lvl1pPr marL="685800" indent="-469900">
              <a:spcBef>
                <a:spcPts val="4600"/>
              </a:spcBef>
              <a:defRPr sz="2800"/>
            </a:lvl1pPr>
            <a:lvl2pPr marL="977900" indent="-469900">
              <a:spcBef>
                <a:spcPts val="4600"/>
              </a:spcBef>
              <a:defRPr sz="2800"/>
            </a:lvl2pPr>
            <a:lvl3pPr marL="1270000" indent="-469900">
              <a:spcBef>
                <a:spcPts val="4600"/>
              </a:spcBef>
              <a:defRPr sz="2800"/>
            </a:lvl3pPr>
            <a:lvl4pPr marL="1574800" indent="-469900">
              <a:spcBef>
                <a:spcPts val="4600"/>
              </a:spcBef>
              <a:defRPr sz="2800"/>
            </a:lvl4pPr>
            <a:lvl5pPr marL="1866900" indent="-469900">
              <a:spcBef>
                <a:spcPts val="4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8" name="Shape 38"/>
          <p:cNvSpPr/>
          <p:nvPr>
            <p:ph type="body" idx="1"/>
          </p:nvPr>
        </p:nvSpPr>
        <p:spPr>
          <a:xfrm>
            <a:off x="8851900" y="2603500"/>
            <a:ext cx="6235700" cy="5702300"/>
          </a:xfrm>
          <a:prstGeom prst="rect">
            <a:avLst/>
          </a:prstGeom>
        </p:spPr>
        <p:txBody>
          <a:bodyPr/>
          <a:lstStyle>
            <a:lvl1pPr marL="685800" indent="-469900">
              <a:spcBef>
                <a:spcPts val="4600"/>
              </a:spcBef>
              <a:defRPr sz="2800"/>
            </a:lvl1pPr>
            <a:lvl2pPr marL="977900" indent="-469900">
              <a:spcBef>
                <a:spcPts val="4600"/>
              </a:spcBef>
              <a:defRPr sz="2800"/>
            </a:lvl2pPr>
            <a:lvl3pPr marL="1270000" indent="-469900">
              <a:spcBef>
                <a:spcPts val="4600"/>
              </a:spcBef>
              <a:defRPr sz="2800"/>
            </a:lvl3pPr>
            <a:lvl4pPr marL="1574800" indent="-469900">
              <a:spcBef>
                <a:spcPts val="4600"/>
              </a:spcBef>
              <a:defRPr sz="2800"/>
            </a:lvl4pPr>
            <a:lvl5pPr marL="1866900" indent="-469900">
              <a:spcBef>
                <a:spcPts val="4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12" name="Shape 1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696595" anchor="t"/>
          <a:lstStyle>
            <a:lvl1pPr marL="685800" indent="-469900">
              <a:defRPr sz="2800"/>
            </a:lvl1pPr>
            <a:lvl2pPr marL="977900" indent="-469900">
              <a:defRPr sz="2800"/>
            </a:lvl2pPr>
            <a:lvl3pPr marL="1270000" indent="-469900">
              <a:defRPr sz="2800"/>
            </a:lvl3pPr>
            <a:lvl4pPr marL="1574800" indent="-469900">
              <a:defRPr sz="2800"/>
            </a:lvl4pPr>
            <a:lvl5pPr marL="1866900" indent="-469900"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body" idx="1"/>
          </p:nvPr>
        </p:nvSpPr>
        <p:spPr>
          <a:xfrm>
            <a:off x="1155700" y="1181100"/>
            <a:ext cx="13931900" cy="6769100"/>
          </a:xfrm>
          <a:prstGeom prst="rect">
            <a:avLst/>
          </a:prstGeom>
        </p:spPr>
        <p:txBody>
          <a:bodyPr/>
          <a:lstStyle>
            <a:lvl1pPr>
              <a:spcBef>
                <a:spcPts val="4900"/>
              </a:spcBef>
            </a:lvl1pPr>
            <a:lvl2pPr>
              <a:spcBef>
                <a:spcPts val="4900"/>
              </a:spcBef>
            </a:lvl2pPr>
            <a:lvl3pPr>
              <a:spcBef>
                <a:spcPts val="4900"/>
              </a:spcBef>
            </a:lvl3pPr>
            <a:lvl4pPr>
              <a:spcBef>
                <a:spcPts val="4900"/>
              </a:spcBef>
            </a:lvl4pPr>
            <a:lvl5pPr>
              <a:spcBef>
                <a:spcPts val="4900"/>
              </a:spcBef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title"/>
          </p:nvPr>
        </p:nvSpPr>
        <p:spPr>
          <a:xfrm>
            <a:off x="1663700" y="241300"/>
            <a:ext cx="12941300" cy="22987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title"/>
          </p:nvPr>
        </p:nvSpPr>
        <p:spPr>
          <a:xfrm>
            <a:off x="1155700" y="2781300"/>
            <a:ext cx="13931900" cy="35687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xfrm>
            <a:off x="1155700" y="6908800"/>
            <a:ext cx="13931900" cy="1587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type="title"/>
          </p:nvPr>
        </p:nvSpPr>
        <p:spPr>
          <a:xfrm>
            <a:off x="1155700" y="6908800"/>
            <a:ext cx="13931900" cy="1587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1155700" y="241300"/>
            <a:ext cx="13931900" cy="2298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1155700" y="2603500"/>
            <a:ext cx="13931900" cy="5702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spd="med" advClick="1"/>
  <p:txStyles>
    <p:titleStyle>
      <a:lvl1pPr algn="ctr" defTabSz="546100">
        <a:defRPr sz="7600">
          <a:latin typeface="+mn-lt"/>
          <a:ea typeface="+mn-ea"/>
          <a:cs typeface="+mn-cs"/>
          <a:sym typeface="Gill Sans"/>
        </a:defRPr>
      </a:lvl1pPr>
      <a:lvl2pPr indent="228600" algn="ctr" defTabSz="546100">
        <a:defRPr sz="7600">
          <a:latin typeface="+mn-lt"/>
          <a:ea typeface="+mn-ea"/>
          <a:cs typeface="+mn-cs"/>
          <a:sym typeface="Gill Sans"/>
        </a:defRPr>
      </a:lvl2pPr>
      <a:lvl3pPr indent="457200" algn="ctr" defTabSz="546100">
        <a:defRPr sz="7600">
          <a:latin typeface="+mn-lt"/>
          <a:ea typeface="+mn-ea"/>
          <a:cs typeface="+mn-cs"/>
          <a:sym typeface="Gill Sans"/>
        </a:defRPr>
      </a:lvl3pPr>
      <a:lvl4pPr indent="685800" algn="ctr" defTabSz="546100">
        <a:defRPr sz="7600">
          <a:latin typeface="+mn-lt"/>
          <a:ea typeface="+mn-ea"/>
          <a:cs typeface="+mn-cs"/>
          <a:sym typeface="Gill Sans"/>
        </a:defRPr>
      </a:lvl4pPr>
      <a:lvl5pPr indent="914400" algn="ctr" defTabSz="546100">
        <a:defRPr sz="7600">
          <a:latin typeface="+mn-lt"/>
          <a:ea typeface="+mn-ea"/>
          <a:cs typeface="+mn-cs"/>
          <a:sym typeface="Gill Sans"/>
        </a:defRPr>
      </a:lvl5pPr>
      <a:lvl6pPr indent="1143000" algn="ctr" defTabSz="546100">
        <a:defRPr sz="7600">
          <a:latin typeface="+mn-lt"/>
          <a:ea typeface="+mn-ea"/>
          <a:cs typeface="+mn-cs"/>
          <a:sym typeface="Gill Sans"/>
        </a:defRPr>
      </a:lvl6pPr>
      <a:lvl7pPr indent="1371600" algn="ctr" defTabSz="546100">
        <a:defRPr sz="7600">
          <a:latin typeface="+mn-lt"/>
          <a:ea typeface="+mn-ea"/>
          <a:cs typeface="+mn-cs"/>
          <a:sym typeface="Gill Sans"/>
        </a:defRPr>
      </a:lvl7pPr>
      <a:lvl8pPr indent="1600200" algn="ctr" defTabSz="546100">
        <a:defRPr sz="7600">
          <a:latin typeface="+mn-lt"/>
          <a:ea typeface="+mn-ea"/>
          <a:cs typeface="+mn-cs"/>
          <a:sym typeface="Gill Sans"/>
        </a:defRPr>
      </a:lvl8pPr>
      <a:lvl9pPr indent="1828800" algn="ctr" defTabSz="546100">
        <a:defRPr sz="7600">
          <a:latin typeface="+mn-lt"/>
          <a:ea typeface="+mn-ea"/>
          <a:cs typeface="+mn-cs"/>
          <a:sym typeface="Gill Sans"/>
        </a:defRPr>
      </a:lvl9pPr>
    </p:titleStyle>
    <p:bodyStyle>
      <a:lvl1pPr marL="7493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1pPr>
      <a:lvl2pPr marL="10414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2pPr>
      <a:lvl3pPr marL="13335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3pPr>
      <a:lvl4pPr marL="16383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4pPr>
      <a:lvl5pPr marL="19304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5pPr>
      <a:lvl6pPr marL="22225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6pPr>
      <a:lvl7pPr marL="25146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7pPr>
      <a:lvl8pPr marL="28067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8pPr>
      <a:lvl9pPr marL="30988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9pPr>
    </p:bodyStyle>
    <p:otherStyle>
      <a:lvl1pPr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Relationship Id="rId4" Type="http://schemas.openxmlformats.org/officeDocument/2006/relationships/image" Target="../media/image2.jpeg"/><Relationship Id="rId5" Type="http://schemas.openxmlformats.org/officeDocument/2006/relationships/image" Target="../media/image3.jpeg"/><Relationship Id="rId6" Type="http://schemas.openxmlformats.org/officeDocument/2006/relationships/image" Target="../media/image4.jpeg"/><Relationship Id="rId7" Type="http://schemas.openxmlformats.org/officeDocument/2006/relationships/image" Target="../media/image5.jpeg"/><Relationship Id="rId8" Type="http://schemas.openxmlformats.org/officeDocument/2006/relationships/image" Target="../media/image6.jpeg"/><Relationship Id="rId9" Type="http://schemas.openxmlformats.org/officeDocument/2006/relationships/image" Target="../media/image7.jpeg"/><Relationship Id="rId10" Type="http://schemas.openxmlformats.org/officeDocument/2006/relationships/image" Target="../media/image8.jpeg"/><Relationship Id="rId11" Type="http://schemas.openxmlformats.org/officeDocument/2006/relationships/image" Target="../media/image9.jpeg"/><Relationship Id="rId12" Type="http://schemas.openxmlformats.org/officeDocument/2006/relationships/image" Target="../media/image10.jpeg"/><Relationship Id="rId13" Type="http://schemas.openxmlformats.org/officeDocument/2006/relationships/image" Target="../media/image11.jpeg"/><Relationship Id="rId14" Type="http://schemas.openxmlformats.org/officeDocument/2006/relationships/image" Target="../media/image12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6" Type="http://schemas.openxmlformats.org/officeDocument/2006/relationships/image" Target="../media/image17.jpeg"/><Relationship Id="rId7" Type="http://schemas.openxmlformats.org/officeDocument/2006/relationships/image" Target="../media/image18.jpeg"/><Relationship Id="rId8" Type="http://schemas.openxmlformats.org/officeDocument/2006/relationships/image" Target="../media/image19.jpeg"/><Relationship Id="rId9" Type="http://schemas.openxmlformats.org/officeDocument/2006/relationships/image" Target="../media/image20.jpeg"/><Relationship Id="rId10" Type="http://schemas.openxmlformats.org/officeDocument/2006/relationships/image" Target="../media/image21.jpeg"/><Relationship Id="rId11" Type="http://schemas.openxmlformats.org/officeDocument/2006/relationships/image" Target="../media/image22.jpeg"/><Relationship Id="rId12" Type="http://schemas.openxmlformats.org/officeDocument/2006/relationships/image" Target="../media/image23.jpeg"/><Relationship Id="rId13" Type="http://schemas.openxmlformats.org/officeDocument/2006/relationships/image" Target="../media/image24.jpeg"/><Relationship Id="rId14" Type="http://schemas.openxmlformats.org/officeDocument/2006/relationships/image" Target="../media/image25.jpeg"/><Relationship Id="rId15" Type="http://schemas.openxmlformats.org/officeDocument/2006/relationships/image" Target="../media/image26.jpeg"/><Relationship Id="rId16" Type="http://schemas.openxmlformats.org/officeDocument/2006/relationships/image" Target="../media/image27.jpeg"/><Relationship Id="rId17" Type="http://schemas.openxmlformats.org/officeDocument/2006/relationships/image" Target="../media/image28.jpeg"/><Relationship Id="rId18" Type="http://schemas.openxmlformats.org/officeDocument/2006/relationships/image" Target="../media/image29.jpeg"/><Relationship Id="rId19" Type="http://schemas.openxmlformats.org/officeDocument/2006/relationships/image" Target="../media/image30.jpeg"/><Relationship Id="rId20" Type="http://schemas.openxmlformats.org/officeDocument/2006/relationships/image" Target="../media/image31.jpeg"/><Relationship Id="rId21" Type="http://schemas.openxmlformats.org/officeDocument/2006/relationships/image" Target="../media/image32.jpeg"/><Relationship Id="rId22" Type="http://schemas.openxmlformats.org/officeDocument/2006/relationships/image" Target="../media/image33.jpeg"/><Relationship Id="rId23" Type="http://schemas.openxmlformats.org/officeDocument/2006/relationships/image" Target="../media/image34.jpeg"/><Relationship Id="rId24" Type="http://schemas.openxmlformats.org/officeDocument/2006/relationships/image" Target="../media/image35.jpeg"/><Relationship Id="rId25" Type="http://schemas.openxmlformats.org/officeDocument/2006/relationships/image" Target="../media/image36.jpe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7.jpeg"/><Relationship Id="rId4" Type="http://schemas.openxmlformats.org/officeDocument/2006/relationships/image" Target="../media/image38.jpeg"/><Relationship Id="rId5" Type="http://schemas.openxmlformats.org/officeDocument/2006/relationships/image" Target="../media/image39.jpeg"/><Relationship Id="rId6" Type="http://schemas.openxmlformats.org/officeDocument/2006/relationships/image" Target="../media/image40.jpe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1.jpeg"/><Relationship Id="rId4" Type="http://schemas.openxmlformats.org/officeDocument/2006/relationships/image" Target="../media/image42.jpeg"/><Relationship Id="rId5" Type="http://schemas.openxmlformats.org/officeDocument/2006/relationships/image" Target="../media/image43.jpeg"/><Relationship Id="rId6" Type="http://schemas.openxmlformats.org/officeDocument/2006/relationships/image" Target="../media/image44.jpe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tif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.tif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type="body" idx="1"/>
          </p:nvPr>
        </p:nvSpPr>
        <p:spPr>
          <a:xfrm>
            <a:off x="660400" y="520700"/>
            <a:ext cx="14922500" cy="7099300"/>
          </a:xfrm>
          <a:prstGeom prst="rect">
            <a:avLst/>
          </a:prstGeom>
        </p:spPr>
        <p:txBody>
          <a:bodyPr numCol="1" spcCol="38100"/>
          <a:lstStyle/>
          <a:p>
            <a:pPr lvl="0" marL="0" indent="0" algn="ctr">
              <a:buSzTx/>
              <a:buNone/>
              <a:defRPr sz="1800"/>
            </a:pPr>
            <a:endParaRPr sz="4800" u="sng">
              <a:solidFill>
                <a:srgbClr val="7B219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3" name="Table 43"/>
          <p:cNvGraphicFramePr/>
          <p:nvPr/>
        </p:nvGraphicFramePr>
        <p:xfrm>
          <a:off x="0" y="-88900"/>
          <a:ext cx="16281400" cy="92583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4070350"/>
                <a:gridCol w="4070350"/>
                <a:gridCol w="4070350"/>
                <a:gridCol w="4070350"/>
              </a:tblGrid>
              <a:tr h="308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3600">
                          <a:latin typeface="+mn-lt"/>
                          <a:ea typeface="+mn-ea"/>
                          <a:cs typeface="+mn-cs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25400">
                      <a:miter lim="400000"/>
                    </a:lnR>
                    <a:lnB w="25400">
                      <a:miter lim="400000"/>
                    </a:lnB>
                    <a:blipFill rotWithShape="1">
                      <a:blip r:embed="rId3"/>
                      <a:srcRect l="0" t="0" r="0" b="0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3600">
                          <a:latin typeface="+mn-lt"/>
                          <a:ea typeface="+mn-ea"/>
                          <a:cs typeface="+mn-cs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miter lim="400000"/>
                    </a:lnL>
                    <a:lnR w="25400">
                      <a:miter lim="400000"/>
                    </a:lnR>
                    <a:lnB w="25400">
                      <a:miter lim="400000"/>
                    </a:lnB>
                    <a:blipFill rotWithShape="1">
                      <a:blip r:embed="rId4"/>
                      <a:srcRect l="0" t="0" r="0" b="0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3600">
                          <a:latin typeface="+mn-lt"/>
                          <a:ea typeface="+mn-ea"/>
                          <a:cs typeface="+mn-cs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miter lim="400000"/>
                    </a:lnL>
                    <a:lnR w="25400">
                      <a:miter lim="400000"/>
                    </a:lnR>
                    <a:lnB w="25400">
                      <a:miter lim="400000"/>
                    </a:lnB>
                    <a:blipFill rotWithShape="1">
                      <a:blip r:embed="rId5"/>
                      <a:srcRect l="0" t="0" r="0" b="0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3600">
                          <a:latin typeface="+mn-lt"/>
                          <a:ea typeface="+mn-ea"/>
                          <a:cs typeface="+mn-cs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miter lim="400000"/>
                    </a:lnL>
                    <a:lnB w="25400">
                      <a:miter lim="400000"/>
                    </a:lnB>
                    <a:blipFill rotWithShape="1">
                      <a:blip r:embed="rId6"/>
                      <a:srcRect l="0" t="0" r="0" b="0"/>
                      <a:stretch>
                        <a:fillRect/>
                      </a:stretch>
                    </a:blipFill>
                  </a:tcPr>
                </a:tc>
              </a:tr>
              <a:tr h="308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3600">
                          <a:latin typeface="+mn-lt"/>
                          <a:ea typeface="+mn-ea"/>
                          <a:cs typeface="+mn-cs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25400">
                      <a:miter lim="400000"/>
                    </a:lnR>
                    <a:lnT w="25400">
                      <a:miter lim="400000"/>
                    </a:lnT>
                    <a:lnB w="25400">
                      <a:miter lim="400000"/>
                    </a:lnB>
                    <a:blipFill rotWithShape="1">
                      <a:blip r:embed="rId7"/>
                      <a:srcRect l="0" t="0" r="0" b="0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3600">
                          <a:latin typeface="+mn-lt"/>
                          <a:ea typeface="+mn-ea"/>
                          <a:cs typeface="+mn-cs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miter lim="400000"/>
                    </a:lnL>
                    <a:lnR w="25400">
                      <a:miter lim="400000"/>
                    </a:lnR>
                    <a:lnT w="25400">
                      <a:miter lim="400000"/>
                    </a:lnT>
                    <a:lnB w="25400">
                      <a:miter lim="400000"/>
                    </a:lnB>
                    <a:blipFill rotWithShape="1">
                      <a:blip r:embed="rId8"/>
                      <a:srcRect l="0" t="0" r="0" b="0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3600">
                          <a:latin typeface="+mn-lt"/>
                          <a:ea typeface="+mn-ea"/>
                          <a:cs typeface="+mn-cs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miter lim="400000"/>
                    </a:lnL>
                    <a:lnR w="25400">
                      <a:miter lim="400000"/>
                    </a:lnR>
                    <a:lnT w="25400">
                      <a:miter lim="400000"/>
                    </a:lnT>
                    <a:lnB w="25400">
                      <a:miter lim="400000"/>
                    </a:lnB>
                    <a:blipFill rotWithShape="1">
                      <a:blip r:embed="rId9"/>
                      <a:srcRect l="0" t="0" r="0" b="0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3600">
                          <a:latin typeface="+mn-lt"/>
                          <a:ea typeface="+mn-ea"/>
                          <a:cs typeface="+mn-cs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miter lim="400000"/>
                    </a:lnL>
                    <a:lnT w="25400">
                      <a:miter lim="400000"/>
                    </a:lnT>
                    <a:lnB w="25400">
                      <a:miter lim="400000"/>
                    </a:lnB>
                    <a:blipFill rotWithShape="1">
                      <a:blip r:embed="rId10"/>
                      <a:srcRect l="0" t="0" r="0" b="0"/>
                      <a:stretch>
                        <a:fillRect/>
                      </a:stretch>
                    </a:blipFill>
                  </a:tcPr>
                </a:tc>
              </a:tr>
              <a:tr h="30861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3600">
                          <a:latin typeface="+mn-lt"/>
                          <a:ea typeface="+mn-ea"/>
                          <a:cs typeface="+mn-cs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R w="25400">
                      <a:miter lim="400000"/>
                    </a:lnR>
                    <a:lnT w="25400">
                      <a:miter lim="400000"/>
                    </a:lnT>
                    <a:blipFill rotWithShape="1">
                      <a:blip r:embed="rId11"/>
                      <a:srcRect l="0" t="0" r="0" b="0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3600">
                          <a:latin typeface="+mn-lt"/>
                          <a:ea typeface="+mn-ea"/>
                          <a:cs typeface="+mn-cs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miter lim="400000"/>
                    </a:lnL>
                    <a:lnR w="25400">
                      <a:miter lim="400000"/>
                    </a:lnR>
                    <a:lnT w="25400">
                      <a:miter lim="400000"/>
                    </a:lnT>
                    <a:blipFill rotWithShape="1">
                      <a:blip r:embed="rId12"/>
                      <a:srcRect l="0" t="0" r="0" b="0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3600">
                          <a:latin typeface="+mn-lt"/>
                          <a:ea typeface="+mn-ea"/>
                          <a:cs typeface="+mn-cs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miter lim="400000"/>
                    </a:lnL>
                    <a:lnR w="25400">
                      <a:miter lim="400000"/>
                    </a:lnR>
                    <a:lnT w="25400">
                      <a:miter lim="400000"/>
                    </a:lnT>
                    <a:blipFill rotWithShape="1">
                      <a:blip r:embed="rId13"/>
                      <a:srcRect l="0" t="0" r="0" b="0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3600">
                          <a:latin typeface="+mn-lt"/>
                          <a:ea typeface="+mn-ea"/>
                          <a:cs typeface="+mn-cs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 w="25400">
                      <a:miter lim="400000"/>
                    </a:lnL>
                    <a:lnT w="25400">
                      <a:miter lim="400000"/>
                    </a:lnT>
                    <a:blipFill rotWithShape="1">
                      <a:blip r:embed="rId14"/>
                      <a:srcRect l="0" t="0" r="0" b="0"/>
                      <a:stretch>
                        <a:fillRect/>
                      </a:stretch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type="body" idx="1"/>
          </p:nvPr>
        </p:nvSpPr>
        <p:spPr>
          <a:xfrm>
            <a:off x="469900" y="863600"/>
            <a:ext cx="15303500" cy="5702300"/>
          </a:xfrm>
          <a:prstGeom prst="rect">
            <a:avLst/>
          </a:prstGeom>
        </p:spPr>
        <p:txBody>
          <a:bodyPr numCol="1" spcCol="38100"/>
          <a:lstStyle/>
          <a:p>
            <a:pPr lvl="0" marL="0" indent="0" algn="ctr">
              <a:buSzTx/>
              <a:buNone/>
              <a:defRPr sz="1800"/>
            </a:pPr>
            <a:r>
              <a:rPr sz="4800" u="sng">
                <a:solidFill>
                  <a:srgbClr val="006D8F"/>
                </a:solidFill>
                <a:latin typeface="Arial"/>
                <a:ea typeface="Arial"/>
                <a:cs typeface="Arial"/>
                <a:sym typeface="Arial"/>
              </a:rPr>
              <a:t>Lesson 2 - Grouping Animals</a:t>
            </a:r>
            <a:endParaRPr sz="4800" u="sng">
              <a:solidFill>
                <a:srgbClr val="006D8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indent="0">
              <a:buSzTx/>
              <a:buNone/>
              <a:defRPr sz="1800"/>
            </a:pPr>
            <a:r>
              <a:rPr i="1" sz="4000">
                <a:solidFill>
                  <a:srgbClr val="7A4A00"/>
                </a:solidFill>
                <a:latin typeface="Arial"/>
                <a:ea typeface="Arial"/>
                <a:cs typeface="Arial"/>
                <a:sym typeface="Arial"/>
              </a:rPr>
              <a:t>Learning Objectives</a:t>
            </a:r>
            <a:endParaRPr i="1" sz="4000">
              <a:solidFill>
                <a:srgbClr val="7A4A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buSzPct val="100000"/>
              <a:buAutoNum type="arabicPeriod" startAt="1"/>
              <a:defRPr sz="1800"/>
            </a:pPr>
            <a:r>
              <a:rPr sz="4000">
                <a:solidFill>
                  <a:srgbClr val="4F7A28"/>
                </a:solidFill>
                <a:latin typeface="Arial"/>
                <a:ea typeface="Arial"/>
                <a:cs typeface="Arial"/>
                <a:sym typeface="Arial"/>
              </a:rPr>
              <a:t>Organise insects into different groups using their characteristics. </a:t>
            </a:r>
            <a:endParaRPr sz="4000">
              <a:solidFill>
                <a:srgbClr val="4F7A28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buSzPct val="100000"/>
              <a:buAutoNum type="arabicPeriod" startAt="1"/>
              <a:defRPr sz="1800"/>
            </a:pPr>
            <a:r>
              <a:rPr sz="4000">
                <a:solidFill>
                  <a:srgbClr val="FF6A00"/>
                </a:solidFill>
                <a:latin typeface="Arial"/>
                <a:ea typeface="Arial"/>
                <a:cs typeface="Arial"/>
                <a:sym typeface="Arial"/>
              </a:rPr>
              <a:t>Understand how a Dichotomous key works.</a:t>
            </a:r>
            <a:endParaRPr sz="4000">
              <a:solidFill>
                <a:srgbClr val="FFAA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buSzPct val="100000"/>
              <a:buAutoNum type="arabicPeriod" startAt="1"/>
              <a:defRPr sz="1800"/>
            </a:pPr>
            <a:r>
              <a:rPr sz="4000">
                <a:solidFill>
                  <a:srgbClr val="E32400"/>
                </a:solidFill>
                <a:latin typeface="Arial"/>
                <a:ea typeface="Arial"/>
                <a:cs typeface="Arial"/>
                <a:sym typeface="Arial"/>
              </a:rPr>
              <a:t>Justify why animals are in different groups.</a:t>
            </a:r>
          </a:p>
        </p:txBody>
      </p:sp>
      <p:graphicFrame>
        <p:nvGraphicFramePr>
          <p:cNvPr id="48" name="Table 48"/>
          <p:cNvGraphicFramePr/>
          <p:nvPr/>
        </p:nvGraphicFramePr>
        <p:xfrm>
          <a:off x="12204700" y="76200"/>
          <a:ext cx="3759200" cy="889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3759200"/>
              </a:tblGrid>
              <a:tr h="8890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i="1" sz="4800">
                          <a:solidFill>
                            <a:srgbClr val="0056D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18/08/2015</a:t>
                      </a:r>
                    </a:p>
                  </a:txBody>
                  <a:tcPr marL="50800" marR="50800" marT="50800" marB="50800" anchor="ctr" anchorCtr="0" horzOverflow="overflow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1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" name="Table 50"/>
          <p:cNvGraphicFramePr/>
          <p:nvPr/>
        </p:nvGraphicFramePr>
        <p:xfrm>
          <a:off x="12306300" y="76200"/>
          <a:ext cx="3759200" cy="889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3759200"/>
              </a:tblGrid>
              <a:tr h="8890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i="1" sz="4800">
                          <a:solidFill>
                            <a:srgbClr val="0056D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18/08/2015</a:t>
                      </a:r>
                    </a:p>
                  </a:txBody>
                  <a:tcPr marL="50800" marR="50800" marT="50800" marB="50800" anchor="ctr" anchorCtr="0" horzOverflow="overflow">
                    <a:noFill/>
                  </a:tcPr>
                </a:tc>
              </a:tr>
            </a:tbl>
          </a:graphicData>
        </a:graphic>
      </p:graphicFrame>
      <p:sp>
        <p:nvSpPr>
          <p:cNvPr id="51" name="Shape 51"/>
          <p:cNvSpPr/>
          <p:nvPr/>
        </p:nvSpPr>
        <p:spPr>
          <a:xfrm>
            <a:off x="774700" y="647700"/>
            <a:ext cx="14706600" cy="709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>
              <a:spcBef>
                <a:spcPts val="1800"/>
              </a:spcBef>
              <a:defRPr sz="1800"/>
            </a:pPr>
            <a:r>
              <a:rPr sz="4800" u="sng">
                <a:latin typeface="Arial"/>
                <a:ea typeface="Arial"/>
                <a:cs typeface="Arial"/>
                <a:sym typeface="Arial"/>
              </a:rPr>
              <a:t>Main - Dichotomous Key</a:t>
            </a:r>
            <a:endParaRPr sz="4800" u="sng"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 algn="l">
              <a:spcBef>
                <a:spcPts val="1800"/>
              </a:spcBef>
              <a:buSzPct val="100000"/>
              <a:buAutoNum type="arabicPeriod" startAt="1"/>
              <a:defRPr sz="1800"/>
            </a:pPr>
            <a:r>
              <a:rPr sz="4000">
                <a:solidFill>
                  <a:srgbClr val="77BB41"/>
                </a:solidFill>
                <a:latin typeface="Arial"/>
                <a:ea typeface="Arial"/>
                <a:cs typeface="Arial"/>
                <a:sym typeface="Arial"/>
              </a:rPr>
              <a:t>Classify the 24 arthropods into groups.</a:t>
            </a:r>
            <a:endParaRPr sz="4000">
              <a:solidFill>
                <a:srgbClr val="77BB4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 algn="l">
              <a:spcBef>
                <a:spcPts val="1800"/>
              </a:spcBef>
              <a:buSzPct val="100000"/>
              <a:buAutoNum type="arabicPeriod" startAt="1"/>
              <a:defRPr sz="1800"/>
            </a:pPr>
            <a:r>
              <a:rPr sz="4000">
                <a:solidFill>
                  <a:srgbClr val="D95000"/>
                </a:solidFill>
                <a:latin typeface="Arial"/>
                <a:ea typeface="Arial"/>
                <a:cs typeface="Arial"/>
                <a:sym typeface="Arial"/>
              </a:rPr>
              <a:t>Make your own Dichotomous Key for all the different things in your pencil case.</a:t>
            </a:r>
            <a:endParaRPr sz="4000">
              <a:solidFill>
                <a:srgbClr val="D95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 algn="l">
              <a:spcBef>
                <a:spcPts val="1800"/>
              </a:spcBef>
              <a:buSzPct val="100000"/>
              <a:buAutoNum type="arabicPeriod" startAt="1"/>
              <a:defRPr sz="1800"/>
            </a:pPr>
            <a:r>
              <a:rPr sz="4000">
                <a:solidFill>
                  <a:srgbClr val="E32400"/>
                </a:solidFill>
                <a:latin typeface="Arial"/>
                <a:ea typeface="Arial"/>
                <a:cs typeface="Arial"/>
                <a:sym typeface="Arial"/>
              </a:rPr>
              <a:t>Give your key and pencil case to someone else and see if they can use it to classify the things in your pencil case.</a:t>
            </a:r>
            <a:endParaRPr sz="4000">
              <a:solidFill>
                <a:srgbClr val="E324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 advClick="1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" name="Group 126"/>
          <p:cNvGrpSpPr/>
          <p:nvPr/>
        </p:nvGrpSpPr>
        <p:grpSpPr>
          <a:xfrm>
            <a:off x="12699" y="-34925"/>
            <a:ext cx="16230598" cy="9156691"/>
            <a:chOff x="0" y="0"/>
            <a:chExt cx="16230596" cy="9156690"/>
          </a:xfrm>
        </p:grpSpPr>
        <p:grpSp>
          <p:nvGrpSpPr>
            <p:cNvPr id="77" name="Group 77"/>
            <p:cNvGrpSpPr/>
            <p:nvPr/>
          </p:nvGrpSpPr>
          <p:grpSpPr>
            <a:xfrm>
              <a:off x="0" y="41540"/>
              <a:ext cx="16230597" cy="9115151"/>
              <a:chOff x="0" y="0"/>
              <a:chExt cx="16230596" cy="9115150"/>
            </a:xfrm>
          </p:grpSpPr>
          <p:sp>
            <p:nvSpPr>
              <p:cNvPr id="53" name="Shape 53"/>
              <p:cNvSpPr/>
              <p:nvPr/>
            </p:nvSpPr>
            <p:spPr>
              <a:xfrm>
                <a:off x="0" y="0"/>
                <a:ext cx="2728543" cy="2278788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4" name="Shape 54"/>
              <p:cNvSpPr/>
              <p:nvPr/>
            </p:nvSpPr>
            <p:spPr>
              <a:xfrm>
                <a:off x="0" y="2278787"/>
                <a:ext cx="2728543" cy="2278789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5" name="Shape 55"/>
              <p:cNvSpPr/>
              <p:nvPr/>
            </p:nvSpPr>
            <p:spPr>
              <a:xfrm>
                <a:off x="0" y="4557575"/>
                <a:ext cx="2728543" cy="2278788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6" name="Shape 56"/>
              <p:cNvSpPr/>
              <p:nvPr/>
            </p:nvSpPr>
            <p:spPr>
              <a:xfrm>
                <a:off x="0" y="6836362"/>
                <a:ext cx="2728543" cy="2278789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7" name="Shape 57"/>
              <p:cNvSpPr/>
              <p:nvPr/>
            </p:nvSpPr>
            <p:spPr>
              <a:xfrm>
                <a:off x="2700412" y="0"/>
                <a:ext cx="2728544" cy="2278788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8" name="Shape 58"/>
              <p:cNvSpPr/>
              <p:nvPr/>
            </p:nvSpPr>
            <p:spPr>
              <a:xfrm>
                <a:off x="2700412" y="2278787"/>
                <a:ext cx="2728544" cy="2278789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59" name="Shape 59"/>
              <p:cNvSpPr/>
              <p:nvPr/>
            </p:nvSpPr>
            <p:spPr>
              <a:xfrm>
                <a:off x="2700412" y="4557575"/>
                <a:ext cx="2728544" cy="2278788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60" name="Shape 60"/>
              <p:cNvSpPr/>
              <p:nvPr/>
            </p:nvSpPr>
            <p:spPr>
              <a:xfrm>
                <a:off x="2700412" y="6836362"/>
                <a:ext cx="2728544" cy="2278789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61" name="Shape 61"/>
              <p:cNvSpPr/>
              <p:nvPr/>
            </p:nvSpPr>
            <p:spPr>
              <a:xfrm>
                <a:off x="5400824" y="0"/>
                <a:ext cx="2728544" cy="2278788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62" name="Shape 62"/>
              <p:cNvSpPr/>
              <p:nvPr/>
            </p:nvSpPr>
            <p:spPr>
              <a:xfrm>
                <a:off x="5400824" y="2278787"/>
                <a:ext cx="2728544" cy="2278789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63" name="Shape 63"/>
              <p:cNvSpPr/>
              <p:nvPr/>
            </p:nvSpPr>
            <p:spPr>
              <a:xfrm>
                <a:off x="5400824" y="4557575"/>
                <a:ext cx="2728544" cy="2278788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64" name="Shape 64"/>
              <p:cNvSpPr/>
              <p:nvPr/>
            </p:nvSpPr>
            <p:spPr>
              <a:xfrm>
                <a:off x="5400824" y="6836362"/>
                <a:ext cx="2728544" cy="2278789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65" name="Shape 65"/>
              <p:cNvSpPr/>
              <p:nvPr/>
            </p:nvSpPr>
            <p:spPr>
              <a:xfrm>
                <a:off x="8101230" y="0"/>
                <a:ext cx="2728544" cy="2278788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66" name="Shape 66"/>
              <p:cNvSpPr/>
              <p:nvPr/>
            </p:nvSpPr>
            <p:spPr>
              <a:xfrm>
                <a:off x="8101230" y="2278787"/>
                <a:ext cx="2728544" cy="2278789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67" name="Shape 67"/>
              <p:cNvSpPr/>
              <p:nvPr/>
            </p:nvSpPr>
            <p:spPr>
              <a:xfrm>
                <a:off x="8101230" y="4557575"/>
                <a:ext cx="2728544" cy="2278788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68" name="Shape 68"/>
              <p:cNvSpPr/>
              <p:nvPr/>
            </p:nvSpPr>
            <p:spPr>
              <a:xfrm>
                <a:off x="8101230" y="6836362"/>
                <a:ext cx="2728544" cy="2278789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69" name="Shape 69"/>
              <p:cNvSpPr/>
              <p:nvPr/>
            </p:nvSpPr>
            <p:spPr>
              <a:xfrm>
                <a:off x="10801648" y="0"/>
                <a:ext cx="2728544" cy="2278788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70" name="Shape 70"/>
              <p:cNvSpPr/>
              <p:nvPr/>
            </p:nvSpPr>
            <p:spPr>
              <a:xfrm>
                <a:off x="10801648" y="2278787"/>
                <a:ext cx="2728544" cy="2278789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71" name="Shape 71"/>
              <p:cNvSpPr/>
              <p:nvPr/>
            </p:nvSpPr>
            <p:spPr>
              <a:xfrm>
                <a:off x="10801648" y="4557575"/>
                <a:ext cx="2728544" cy="2278788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72" name="Shape 72"/>
              <p:cNvSpPr/>
              <p:nvPr/>
            </p:nvSpPr>
            <p:spPr>
              <a:xfrm>
                <a:off x="10801648" y="6836362"/>
                <a:ext cx="2728544" cy="2278789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73" name="Shape 73"/>
              <p:cNvSpPr/>
              <p:nvPr/>
            </p:nvSpPr>
            <p:spPr>
              <a:xfrm>
                <a:off x="13502053" y="0"/>
                <a:ext cx="2728544" cy="2278788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74" name="Shape 74"/>
              <p:cNvSpPr/>
              <p:nvPr/>
            </p:nvSpPr>
            <p:spPr>
              <a:xfrm>
                <a:off x="13502053" y="2278787"/>
                <a:ext cx="2728544" cy="2278789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75" name="Shape 75"/>
              <p:cNvSpPr/>
              <p:nvPr/>
            </p:nvSpPr>
            <p:spPr>
              <a:xfrm>
                <a:off x="13502053" y="4557575"/>
                <a:ext cx="2728544" cy="2278788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  <p:sp>
            <p:nvSpPr>
              <p:cNvPr id="76" name="Shape 76"/>
              <p:cNvSpPr/>
              <p:nvPr/>
            </p:nvSpPr>
            <p:spPr>
              <a:xfrm>
                <a:off x="13502053" y="6836362"/>
                <a:ext cx="2728544" cy="2278789"/>
              </a:xfrm>
              <a:prstGeom prst="rect">
                <a:avLst/>
              </a:prstGeom>
              <a:noFill/>
              <a:ln w="2540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marL="40639" marR="40639" algn="l" defTabSz="914400">
                  <a:defRPr sz="2400">
                    <a:uFill>
                      <a:solidFill/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</a:p>
            </p:txBody>
          </p:sp>
        </p:grpSp>
        <p:pic>
          <p:nvPicPr>
            <p:cNvPr id="78" name="4.jpg"/>
            <p:cNvPicPr/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675103" y="326389"/>
              <a:ext cx="1188462" cy="1673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79" name="4.jpg"/>
            <p:cNvPicPr/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037963" y="611237"/>
              <a:ext cx="1983116" cy="133819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0" name="4.jpg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075926" y="326389"/>
              <a:ext cx="1409982" cy="1673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1" name="4.jpg"/>
            <p:cNvPicPr/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8438791" y="611237"/>
              <a:ext cx="1983116" cy="108895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2" name="4.jpg"/>
            <p:cNvPicPr/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>
              <a:off x="11139201" y="468813"/>
              <a:ext cx="1983116" cy="145688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3" name="4.jpg"/>
            <p:cNvPicPr/>
            <p:nvPr/>
          </p:nvPicPr>
          <p:blipFill>
            <a:blip r:embed="rId7">
              <a:extLst/>
            </a:blip>
            <a:stretch>
              <a:fillRect/>
            </a:stretch>
          </p:blipFill>
          <p:spPr>
            <a:xfrm>
              <a:off x="14008402" y="326389"/>
              <a:ext cx="1765114" cy="1673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4" name="4.jpg"/>
            <p:cNvPicPr/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337551" y="2605176"/>
              <a:ext cx="1944438" cy="16734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5" name="4.jpg"/>
            <p:cNvPicPr/>
            <p:nvPr/>
          </p:nvPicPr>
          <p:blipFill>
            <a:blip r:embed="rId9">
              <a:extLst/>
            </a:blip>
            <a:stretch>
              <a:fillRect/>
            </a:stretch>
          </p:blipFill>
          <p:spPr>
            <a:xfrm>
              <a:off x="3206739" y="2605176"/>
              <a:ext cx="1585790" cy="16734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6" name="4.jpg"/>
            <p:cNvPicPr/>
            <p:nvPr/>
          </p:nvPicPr>
          <p:blipFill>
            <a:blip r:embed="rId10">
              <a:extLst/>
            </a:blip>
            <a:stretch>
              <a:fillRect/>
            </a:stretch>
          </p:blipFill>
          <p:spPr>
            <a:xfrm>
              <a:off x="6086475" y="2640785"/>
              <a:ext cx="1508434" cy="16734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7" name="4.jpg"/>
            <p:cNvPicPr/>
            <p:nvPr/>
          </p:nvPicPr>
          <p:blipFill>
            <a:blip r:embed="rId11">
              <a:extLst/>
            </a:blip>
            <a:stretch>
              <a:fillRect/>
            </a:stretch>
          </p:blipFill>
          <p:spPr>
            <a:xfrm>
              <a:off x="8632178" y="2605176"/>
              <a:ext cx="1944438" cy="16734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8" name="4.jpg"/>
            <p:cNvPicPr/>
            <p:nvPr/>
          </p:nvPicPr>
          <p:blipFill>
            <a:blip r:embed="rId12">
              <a:extLst/>
            </a:blip>
            <a:stretch>
              <a:fillRect/>
            </a:stretch>
          </p:blipFill>
          <p:spPr>
            <a:xfrm>
              <a:off x="11645527" y="2605176"/>
              <a:ext cx="1030237" cy="16734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89" name="4.jpg"/>
            <p:cNvPicPr/>
            <p:nvPr/>
          </p:nvPicPr>
          <p:blipFill>
            <a:blip r:embed="rId13">
              <a:extLst/>
            </a:blip>
            <a:stretch>
              <a:fillRect/>
            </a:stretch>
          </p:blipFill>
          <p:spPr>
            <a:xfrm>
              <a:off x="14008402" y="2605176"/>
              <a:ext cx="1965537" cy="16734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0" name="4.jpg"/>
            <p:cNvPicPr/>
            <p:nvPr/>
          </p:nvPicPr>
          <p:blipFill>
            <a:blip r:embed="rId14">
              <a:extLst/>
            </a:blip>
            <a:stretch>
              <a:fillRect/>
            </a:stretch>
          </p:blipFill>
          <p:spPr>
            <a:xfrm>
              <a:off x="506326" y="4883965"/>
              <a:ext cx="1863567" cy="1673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1" name="4.jpg"/>
            <p:cNvPicPr/>
            <p:nvPr/>
          </p:nvPicPr>
          <p:blipFill>
            <a:blip r:embed="rId15">
              <a:extLst/>
            </a:blip>
            <a:stretch>
              <a:fillRect/>
            </a:stretch>
          </p:blipFill>
          <p:spPr>
            <a:xfrm>
              <a:off x="3066093" y="5130243"/>
              <a:ext cx="1983116" cy="155776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2" name="4.jpg"/>
            <p:cNvPicPr/>
            <p:nvPr/>
          </p:nvPicPr>
          <p:blipFill>
            <a:blip r:embed="rId16">
              <a:extLst/>
            </a:blip>
            <a:stretch>
              <a:fillRect/>
            </a:stretch>
          </p:blipFill>
          <p:spPr>
            <a:xfrm>
              <a:off x="6075926" y="4919576"/>
              <a:ext cx="1568209" cy="16734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3" name="4.jpg"/>
            <p:cNvPicPr/>
            <p:nvPr/>
          </p:nvPicPr>
          <p:blipFill>
            <a:blip r:embed="rId17">
              <a:extLst/>
            </a:blip>
            <a:stretch>
              <a:fillRect/>
            </a:stretch>
          </p:blipFill>
          <p:spPr>
            <a:xfrm>
              <a:off x="8579436" y="4883965"/>
              <a:ext cx="1884664" cy="1673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4" name="4.jpg"/>
            <p:cNvPicPr/>
            <p:nvPr/>
          </p:nvPicPr>
          <p:blipFill>
            <a:blip r:embed="rId18">
              <a:extLst/>
            </a:blip>
            <a:stretch>
              <a:fillRect/>
            </a:stretch>
          </p:blipFill>
          <p:spPr>
            <a:xfrm>
              <a:off x="11645527" y="4883965"/>
              <a:ext cx="1367790" cy="167348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5" name="4.jpg"/>
            <p:cNvPicPr/>
            <p:nvPr/>
          </p:nvPicPr>
          <p:blipFill>
            <a:blip r:embed="rId19">
              <a:extLst/>
            </a:blip>
            <a:stretch>
              <a:fillRect/>
            </a:stretch>
          </p:blipFill>
          <p:spPr>
            <a:xfrm>
              <a:off x="13839611" y="5026395"/>
              <a:ext cx="1983116" cy="12877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6" name="4.jpg"/>
            <p:cNvPicPr/>
            <p:nvPr/>
          </p:nvPicPr>
          <p:blipFill>
            <a:blip r:embed="rId20">
              <a:extLst/>
            </a:blip>
            <a:stretch>
              <a:fillRect/>
            </a:stretch>
          </p:blipFill>
          <p:spPr>
            <a:xfrm>
              <a:off x="337551" y="7162763"/>
              <a:ext cx="1845985" cy="16734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7" name="4.jpg"/>
            <p:cNvPicPr/>
            <p:nvPr/>
          </p:nvPicPr>
          <p:blipFill>
            <a:blip r:embed="rId21">
              <a:extLst/>
            </a:blip>
            <a:stretch>
              <a:fillRect/>
            </a:stretch>
          </p:blipFill>
          <p:spPr>
            <a:xfrm>
              <a:off x="3375513" y="7233966"/>
              <a:ext cx="1786209" cy="16734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8" name="4.jpg"/>
            <p:cNvPicPr/>
            <p:nvPr/>
          </p:nvPicPr>
          <p:blipFill>
            <a:blip r:embed="rId22">
              <a:extLst/>
            </a:blip>
            <a:stretch>
              <a:fillRect/>
            </a:stretch>
          </p:blipFill>
          <p:spPr>
            <a:xfrm>
              <a:off x="5738377" y="7447605"/>
              <a:ext cx="1983116" cy="118983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99" name="4.jpg"/>
            <p:cNvPicPr/>
            <p:nvPr/>
          </p:nvPicPr>
          <p:blipFill>
            <a:blip r:embed="rId23">
              <a:extLst/>
            </a:blip>
            <a:stretch>
              <a:fillRect/>
            </a:stretch>
          </p:blipFill>
          <p:spPr>
            <a:xfrm>
              <a:off x="8737662" y="7340786"/>
              <a:ext cx="1726437" cy="16734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0" name="4.jpg"/>
            <p:cNvPicPr/>
            <p:nvPr/>
          </p:nvPicPr>
          <p:blipFill>
            <a:blip r:embed="rId24">
              <a:extLst/>
            </a:blip>
            <a:stretch>
              <a:fillRect/>
            </a:stretch>
          </p:blipFill>
          <p:spPr>
            <a:xfrm>
              <a:off x="11645527" y="7162763"/>
              <a:ext cx="1448660" cy="17239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1" name="4.jpg"/>
            <p:cNvPicPr/>
            <p:nvPr/>
          </p:nvPicPr>
          <p:blipFill>
            <a:blip r:embed="rId25">
              <a:extLst/>
            </a:blip>
            <a:stretch>
              <a:fillRect/>
            </a:stretch>
          </p:blipFill>
          <p:spPr>
            <a:xfrm rot="19821110">
              <a:off x="14376880" y="7146963"/>
              <a:ext cx="1210857" cy="177612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02" name="Shape 102"/>
            <p:cNvSpPr/>
            <p:nvPr/>
          </p:nvSpPr>
          <p:spPr>
            <a:xfrm>
              <a:off x="0" y="23737"/>
              <a:ext cx="629306" cy="640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1</a:t>
              </a:r>
            </a:p>
          </p:txBody>
        </p:sp>
        <p:sp>
          <p:nvSpPr>
            <p:cNvPr id="103" name="Shape 103"/>
            <p:cNvSpPr/>
            <p:nvPr/>
          </p:nvSpPr>
          <p:spPr>
            <a:xfrm>
              <a:off x="2672283" y="0"/>
              <a:ext cx="629306" cy="6409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2</a:t>
              </a:r>
            </a:p>
          </p:txBody>
        </p:sp>
        <p:sp>
          <p:nvSpPr>
            <p:cNvPr id="104" name="Shape 104"/>
            <p:cNvSpPr/>
            <p:nvPr/>
          </p:nvSpPr>
          <p:spPr>
            <a:xfrm>
              <a:off x="5386760" y="0"/>
              <a:ext cx="629306" cy="6409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3</a:t>
              </a:r>
            </a:p>
          </p:txBody>
        </p:sp>
        <p:sp>
          <p:nvSpPr>
            <p:cNvPr id="105" name="Shape 105"/>
            <p:cNvSpPr/>
            <p:nvPr/>
          </p:nvSpPr>
          <p:spPr>
            <a:xfrm>
              <a:off x="8101230" y="0"/>
              <a:ext cx="629306" cy="6409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4</a:t>
              </a:r>
            </a:p>
          </p:txBody>
        </p:sp>
        <p:sp>
          <p:nvSpPr>
            <p:cNvPr id="106" name="Shape 106"/>
            <p:cNvSpPr/>
            <p:nvPr/>
          </p:nvSpPr>
          <p:spPr>
            <a:xfrm>
              <a:off x="10755936" y="0"/>
              <a:ext cx="629306" cy="6409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5</a:t>
              </a:r>
            </a:p>
          </p:txBody>
        </p:sp>
        <p:sp>
          <p:nvSpPr>
            <p:cNvPr id="107" name="Shape 107"/>
            <p:cNvSpPr/>
            <p:nvPr/>
          </p:nvSpPr>
          <p:spPr>
            <a:xfrm>
              <a:off x="13473940" y="0"/>
              <a:ext cx="629306" cy="64091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6</a:t>
              </a:r>
            </a:p>
          </p:txBody>
        </p:sp>
        <p:sp>
          <p:nvSpPr>
            <p:cNvPr id="108" name="Shape 108"/>
            <p:cNvSpPr/>
            <p:nvPr/>
          </p:nvSpPr>
          <p:spPr>
            <a:xfrm>
              <a:off x="0" y="2308462"/>
              <a:ext cx="629306" cy="640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7</a:t>
              </a:r>
            </a:p>
          </p:txBody>
        </p:sp>
        <p:sp>
          <p:nvSpPr>
            <p:cNvPr id="109" name="Shape 109"/>
            <p:cNvSpPr/>
            <p:nvPr/>
          </p:nvSpPr>
          <p:spPr>
            <a:xfrm>
              <a:off x="2672283" y="2284724"/>
              <a:ext cx="629306" cy="640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8</a:t>
              </a:r>
            </a:p>
          </p:txBody>
        </p:sp>
        <p:sp>
          <p:nvSpPr>
            <p:cNvPr id="110" name="Shape 110"/>
            <p:cNvSpPr/>
            <p:nvPr/>
          </p:nvSpPr>
          <p:spPr>
            <a:xfrm>
              <a:off x="5386760" y="2284724"/>
              <a:ext cx="629306" cy="640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9</a:t>
              </a:r>
            </a:p>
          </p:txBody>
        </p:sp>
        <p:sp>
          <p:nvSpPr>
            <p:cNvPr id="111" name="Shape 111"/>
            <p:cNvSpPr/>
            <p:nvPr/>
          </p:nvSpPr>
          <p:spPr>
            <a:xfrm>
              <a:off x="8101230" y="2284724"/>
              <a:ext cx="915434" cy="640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10</a:t>
              </a:r>
            </a:p>
          </p:txBody>
        </p:sp>
        <p:sp>
          <p:nvSpPr>
            <p:cNvPr id="112" name="Shape 112"/>
            <p:cNvSpPr/>
            <p:nvPr/>
          </p:nvSpPr>
          <p:spPr>
            <a:xfrm>
              <a:off x="10755936" y="2284724"/>
              <a:ext cx="915434" cy="640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11</a:t>
              </a:r>
            </a:p>
          </p:txBody>
        </p:sp>
        <p:sp>
          <p:nvSpPr>
            <p:cNvPr id="113" name="Shape 113"/>
            <p:cNvSpPr/>
            <p:nvPr/>
          </p:nvSpPr>
          <p:spPr>
            <a:xfrm>
              <a:off x="13473940" y="2284724"/>
              <a:ext cx="915434" cy="640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12</a:t>
              </a:r>
            </a:p>
          </p:txBody>
        </p:sp>
        <p:sp>
          <p:nvSpPr>
            <p:cNvPr id="114" name="Shape 114"/>
            <p:cNvSpPr/>
            <p:nvPr/>
          </p:nvSpPr>
          <p:spPr>
            <a:xfrm>
              <a:off x="0" y="4593187"/>
              <a:ext cx="915433" cy="640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13</a:t>
              </a:r>
            </a:p>
          </p:txBody>
        </p:sp>
        <p:sp>
          <p:nvSpPr>
            <p:cNvPr id="115" name="Shape 115"/>
            <p:cNvSpPr/>
            <p:nvPr/>
          </p:nvSpPr>
          <p:spPr>
            <a:xfrm>
              <a:off x="2672283" y="4569449"/>
              <a:ext cx="915434" cy="640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14</a:t>
              </a:r>
            </a:p>
          </p:txBody>
        </p:sp>
        <p:sp>
          <p:nvSpPr>
            <p:cNvPr id="116" name="Shape 116"/>
            <p:cNvSpPr/>
            <p:nvPr/>
          </p:nvSpPr>
          <p:spPr>
            <a:xfrm>
              <a:off x="5386760" y="4569449"/>
              <a:ext cx="915434" cy="640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15</a:t>
              </a:r>
            </a:p>
          </p:txBody>
        </p:sp>
        <p:sp>
          <p:nvSpPr>
            <p:cNvPr id="117" name="Shape 117"/>
            <p:cNvSpPr/>
            <p:nvPr/>
          </p:nvSpPr>
          <p:spPr>
            <a:xfrm>
              <a:off x="8101230" y="4569449"/>
              <a:ext cx="915434" cy="640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16</a:t>
              </a:r>
            </a:p>
          </p:txBody>
        </p:sp>
        <p:sp>
          <p:nvSpPr>
            <p:cNvPr id="118" name="Shape 118"/>
            <p:cNvSpPr/>
            <p:nvPr/>
          </p:nvSpPr>
          <p:spPr>
            <a:xfrm>
              <a:off x="10755936" y="4569449"/>
              <a:ext cx="915434" cy="640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17</a:t>
              </a:r>
            </a:p>
          </p:txBody>
        </p:sp>
        <p:sp>
          <p:nvSpPr>
            <p:cNvPr id="119" name="Shape 119"/>
            <p:cNvSpPr/>
            <p:nvPr/>
          </p:nvSpPr>
          <p:spPr>
            <a:xfrm>
              <a:off x="13473940" y="4569449"/>
              <a:ext cx="915434" cy="640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18</a:t>
              </a:r>
            </a:p>
          </p:txBody>
        </p:sp>
        <p:sp>
          <p:nvSpPr>
            <p:cNvPr id="120" name="Shape 120"/>
            <p:cNvSpPr/>
            <p:nvPr/>
          </p:nvSpPr>
          <p:spPr>
            <a:xfrm>
              <a:off x="0" y="6854175"/>
              <a:ext cx="915433" cy="640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19</a:t>
              </a:r>
            </a:p>
          </p:txBody>
        </p:sp>
        <p:sp>
          <p:nvSpPr>
            <p:cNvPr id="121" name="Shape 121"/>
            <p:cNvSpPr/>
            <p:nvPr/>
          </p:nvSpPr>
          <p:spPr>
            <a:xfrm>
              <a:off x="2672283" y="6854175"/>
              <a:ext cx="915434" cy="640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20</a:t>
              </a:r>
            </a:p>
          </p:txBody>
        </p:sp>
        <p:sp>
          <p:nvSpPr>
            <p:cNvPr id="122" name="Shape 122"/>
            <p:cNvSpPr/>
            <p:nvPr/>
          </p:nvSpPr>
          <p:spPr>
            <a:xfrm>
              <a:off x="5386760" y="6854175"/>
              <a:ext cx="915434" cy="640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21</a:t>
              </a:r>
            </a:p>
          </p:txBody>
        </p:sp>
        <p:sp>
          <p:nvSpPr>
            <p:cNvPr id="123" name="Shape 123"/>
            <p:cNvSpPr/>
            <p:nvPr/>
          </p:nvSpPr>
          <p:spPr>
            <a:xfrm>
              <a:off x="8101230" y="6854175"/>
              <a:ext cx="915434" cy="640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22</a:t>
              </a:r>
            </a:p>
          </p:txBody>
        </p:sp>
        <p:sp>
          <p:nvSpPr>
            <p:cNvPr id="124" name="Shape 124"/>
            <p:cNvSpPr/>
            <p:nvPr/>
          </p:nvSpPr>
          <p:spPr>
            <a:xfrm>
              <a:off x="10755936" y="6854175"/>
              <a:ext cx="915434" cy="640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23</a:t>
              </a:r>
            </a:p>
          </p:txBody>
        </p:sp>
        <p:sp>
          <p:nvSpPr>
            <p:cNvPr id="125" name="Shape 125"/>
            <p:cNvSpPr/>
            <p:nvPr/>
          </p:nvSpPr>
          <p:spPr>
            <a:xfrm>
              <a:off x="13473940" y="6854175"/>
              <a:ext cx="915434" cy="64091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noAutofit/>
            </a:bodyPr>
            <a:lstStyle>
              <a:lvl1pPr marL="40639" marR="40639" algn="l" defTabSz="914400">
                <a:buClr>
                  <a:srgbClr val="000000"/>
                </a:buClr>
                <a:buFont typeface="Verdana"/>
                <a:defRPr sz="1600">
                  <a:uFill>
                    <a:solidFill/>
                  </a:uFill>
                  <a:latin typeface="Verdana"/>
                  <a:ea typeface="Verdana"/>
                  <a:cs typeface="Verdana"/>
                  <a:sym typeface="Verdana"/>
                </a:defRPr>
              </a:lvl1pPr>
            </a:lstStyle>
            <a:p>
              <a:pPr lvl="0">
                <a:defRPr sz="1800">
                  <a:uFillTx/>
                </a:defRPr>
              </a:pPr>
              <a:r>
                <a:rPr sz="1600">
                  <a:uFill>
                    <a:solidFill/>
                  </a:uFill>
                </a:rPr>
                <a:t>24</a:t>
              </a:r>
            </a:p>
          </p:txBody>
        </p:sp>
      </p:grpSp>
    </p:spTree>
  </p:cSld>
  <p:clrMapOvr>
    <a:masterClrMapping/>
  </p:clrMapOvr>
  <p:transition spd="slow" advClick="1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8" name="Table 128"/>
          <p:cNvGraphicFramePr/>
          <p:nvPr/>
        </p:nvGraphicFramePr>
        <p:xfrm>
          <a:off x="12700" y="12700"/>
          <a:ext cx="16243300" cy="91313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8121650"/>
                <a:gridCol w="8121650"/>
              </a:tblGrid>
              <a:tr h="4565650"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64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t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blipFill rotWithShape="1">
                      <a:blip r:embed="rId3"/>
                      <a:srcRect l="0" t="0" r="0" b="0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64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t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blipFill rotWithShape="1">
                      <a:blip r:embed="rId4"/>
                      <a:srcRect l="0" t="0" r="0" b="0"/>
                      <a:stretch>
                        <a:fillRect/>
                      </a:stretch>
                    </a:blipFill>
                  </a:tcPr>
                </a:tc>
              </a:tr>
              <a:tr h="4565650"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64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t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blipFill rotWithShape="1">
                      <a:blip r:embed="rId5"/>
                      <a:srcRect l="0" t="0" r="0" b="0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64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50800" marR="50800" marT="50800" marB="50800" anchor="t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blipFill rotWithShape="1">
                      <a:blip r:embed="rId6"/>
                      <a:srcRect l="0" t="0" r="0" b="0"/>
                      <a:stretch>
                        <a:fillRect/>
                      </a:stretch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1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2" name="Table 132"/>
          <p:cNvGraphicFramePr/>
          <p:nvPr/>
        </p:nvGraphicFramePr>
        <p:xfrm>
          <a:off x="12700" y="12700"/>
          <a:ext cx="16243300" cy="91313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8121650"/>
                <a:gridCol w="8121650"/>
              </a:tblGrid>
              <a:tr h="4565650"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6400">
                          <a:latin typeface="Arial"/>
                          <a:ea typeface="Arial"/>
                          <a:cs typeface="Arial"/>
                          <a:sym typeface="Arial"/>
                        </a:rPr>
                        <a:t>1</a:t>
                      </a:r>
                    </a:p>
                  </a:txBody>
                  <a:tcPr marL="50800" marR="50800" marT="50800" marB="50800" anchor="t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blipFill rotWithShape="1">
                      <a:blip r:embed="rId3"/>
                      <a:srcRect l="0" t="0" r="0" b="0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6400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2</a:t>
                      </a:r>
                    </a:p>
                  </a:txBody>
                  <a:tcPr marL="50800" marR="50800" marT="50800" marB="50800" anchor="t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blipFill rotWithShape="1">
                      <a:blip r:embed="rId4"/>
                      <a:srcRect l="0" t="0" r="0" b="0"/>
                      <a:stretch>
                        <a:fillRect/>
                      </a:stretch>
                    </a:blipFill>
                  </a:tcPr>
                </a:tc>
              </a:tr>
              <a:tr h="4565650"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6400">
                          <a:latin typeface="Arial"/>
                          <a:ea typeface="Arial"/>
                          <a:cs typeface="Arial"/>
                          <a:sym typeface="Arial"/>
                        </a:rPr>
                        <a:t>3</a:t>
                      </a:r>
                    </a:p>
                  </a:txBody>
                  <a:tcPr marL="50800" marR="50800" marT="50800" marB="50800" anchor="t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blipFill rotWithShape="1">
                      <a:blip r:embed="rId5"/>
                      <a:srcRect l="0" t="0" r="0" b="0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pPr lvl="0" algn="l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sz="6400">
                          <a:latin typeface="Arial"/>
                          <a:ea typeface="Arial"/>
                          <a:cs typeface="Arial"/>
                          <a:sym typeface="Arial"/>
                        </a:rPr>
                        <a:t>4</a:t>
                      </a:r>
                    </a:p>
                  </a:txBody>
                  <a:tcPr marL="50800" marR="50800" marT="50800" marB="50800" anchor="t" anchorCtr="0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  <a:blipFill rotWithShape="1">
                      <a:blip r:embed="rId6"/>
                      <a:srcRect l="0" t="0" r="0" b="0"/>
                      <a:stretch>
                        <a:fillRect/>
                      </a:stretch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1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Table 136"/>
          <p:cNvGraphicFramePr/>
          <p:nvPr/>
        </p:nvGraphicFramePr>
        <p:xfrm>
          <a:off x="12306300" y="76200"/>
          <a:ext cx="3759200" cy="889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3759200"/>
              </a:tblGrid>
              <a:tr h="8890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i="1" sz="4800">
                          <a:solidFill>
                            <a:srgbClr val="0056D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18/08/2015</a:t>
                      </a:r>
                    </a:p>
                  </a:txBody>
                  <a:tcPr marL="50800" marR="50800" marT="50800" marB="50800" anchor="ctr" anchorCtr="0" horzOverflow="overflow">
                    <a:noFill/>
                  </a:tcPr>
                </a:tc>
              </a:tr>
            </a:tbl>
          </a:graphicData>
        </a:graphic>
      </p:graphicFrame>
      <p:sp>
        <p:nvSpPr>
          <p:cNvPr id="137" name="Shape 137"/>
          <p:cNvSpPr/>
          <p:nvPr/>
        </p:nvSpPr>
        <p:spPr>
          <a:xfrm>
            <a:off x="774700" y="647700"/>
            <a:ext cx="8953500" cy="709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>
              <a:spcBef>
                <a:spcPts val="1800"/>
              </a:spcBef>
              <a:defRPr sz="1800"/>
            </a:pPr>
            <a:r>
              <a:rPr sz="4800" u="sng">
                <a:latin typeface="Arial"/>
                <a:ea typeface="Arial"/>
                <a:cs typeface="Arial"/>
                <a:sym typeface="Arial"/>
              </a:rPr>
              <a:t>Carl Linnaeus</a:t>
            </a:r>
            <a:endParaRPr sz="4800" u="sng"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 algn="l">
              <a:spcBef>
                <a:spcPts val="1800"/>
              </a:spcBef>
              <a:buSzPct val="100000"/>
              <a:buAutoNum type="arabicPeriod" startAt="1"/>
              <a:defRPr sz="1800"/>
            </a:pPr>
            <a:r>
              <a:rPr sz="4000">
                <a:solidFill>
                  <a:srgbClr val="77BB41"/>
                </a:solidFill>
                <a:latin typeface="Arial"/>
                <a:ea typeface="Arial"/>
                <a:cs typeface="Arial"/>
                <a:sym typeface="Arial"/>
              </a:rPr>
              <a:t>1707 to 1778</a:t>
            </a:r>
            <a:endParaRPr sz="4000">
              <a:solidFill>
                <a:srgbClr val="77BB4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 algn="l">
              <a:spcBef>
                <a:spcPts val="1800"/>
              </a:spcBef>
              <a:buSzPct val="100000"/>
              <a:buAutoNum type="arabicPeriod" startAt="1"/>
              <a:defRPr sz="1800"/>
            </a:pPr>
            <a:r>
              <a:rPr sz="4000">
                <a:solidFill>
                  <a:srgbClr val="D95000"/>
                </a:solidFill>
                <a:latin typeface="Arial"/>
                <a:ea typeface="Arial"/>
                <a:cs typeface="Arial"/>
                <a:sym typeface="Arial"/>
              </a:rPr>
              <a:t>Father of Modern Taxonomy</a:t>
            </a:r>
            <a:endParaRPr sz="4000">
              <a:solidFill>
                <a:srgbClr val="D95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 algn="l">
              <a:spcBef>
                <a:spcPts val="1800"/>
              </a:spcBef>
              <a:buSzPct val="100000"/>
              <a:buAutoNum type="arabicPeriod" startAt="1"/>
              <a:defRPr sz="1800"/>
            </a:pPr>
            <a:r>
              <a:rPr sz="4000">
                <a:solidFill>
                  <a:srgbClr val="E32400"/>
                </a:solidFill>
                <a:latin typeface="Arial"/>
                <a:ea typeface="Arial"/>
                <a:cs typeface="Arial"/>
                <a:sym typeface="Arial"/>
              </a:rPr>
              <a:t>Classified organisms by their structure and developed the binomial naming system which we still use today.</a:t>
            </a:r>
            <a:endParaRPr sz="4000">
              <a:solidFill>
                <a:srgbClr val="E324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8" name="droppedImage.tif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448800" y="976158"/>
            <a:ext cx="6858000" cy="82821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 advClick="1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droppedImage.tif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238500" y="3552507"/>
            <a:ext cx="9779000" cy="5451793"/>
          </a:xfrm>
          <a:prstGeom prst="rect">
            <a:avLst/>
          </a:prstGeom>
          <a:ln w="12700">
            <a:miter lim="400000"/>
          </a:ln>
        </p:spPr>
      </p:pic>
      <p:graphicFrame>
        <p:nvGraphicFramePr>
          <p:cNvPr id="143" name="Table 143"/>
          <p:cNvGraphicFramePr/>
          <p:nvPr/>
        </p:nvGraphicFramePr>
        <p:xfrm>
          <a:off x="12306300" y="76200"/>
          <a:ext cx="3759200" cy="889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3759200"/>
              </a:tblGrid>
              <a:tr h="8890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i="1" sz="4800">
                          <a:solidFill>
                            <a:srgbClr val="0056D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18/08/2015</a:t>
                      </a:r>
                    </a:p>
                  </a:txBody>
                  <a:tcPr marL="50800" marR="50800" marT="50800" marB="50800" anchor="ctr" anchorCtr="0" horzOverflow="overflow">
                    <a:noFill/>
                  </a:tcPr>
                </a:tc>
              </a:tr>
            </a:tbl>
          </a:graphicData>
        </a:graphic>
      </p:graphicFrame>
      <p:sp>
        <p:nvSpPr>
          <p:cNvPr id="144" name="Shape 144"/>
          <p:cNvSpPr/>
          <p:nvPr/>
        </p:nvSpPr>
        <p:spPr>
          <a:xfrm>
            <a:off x="774700" y="330200"/>
            <a:ext cx="14706600" cy="7099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>
              <a:spcBef>
                <a:spcPts val="1800"/>
              </a:spcBef>
              <a:defRPr sz="1800"/>
            </a:pPr>
            <a:r>
              <a:rPr sz="4800" u="sng">
                <a:latin typeface="Arial"/>
                <a:ea typeface="Arial"/>
                <a:cs typeface="Arial"/>
                <a:sym typeface="Arial"/>
              </a:rPr>
              <a:t>Homework</a:t>
            </a:r>
            <a:endParaRPr sz="4800" u="sng"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 algn="l">
              <a:spcBef>
                <a:spcPts val="1800"/>
              </a:spcBef>
              <a:buSzPct val="100000"/>
              <a:buAutoNum type="arabicPeriod" startAt="1"/>
              <a:defRPr sz="1800"/>
            </a:pPr>
            <a:r>
              <a:rPr sz="4000">
                <a:solidFill>
                  <a:srgbClr val="77BB41"/>
                </a:solidFill>
                <a:latin typeface="Arial"/>
                <a:ea typeface="Arial"/>
                <a:cs typeface="Arial"/>
                <a:sym typeface="Arial"/>
              </a:rPr>
              <a:t>In groups you are each going to study either a different type of arthropod or a different type of invertebrate.</a:t>
            </a:r>
            <a:endParaRPr sz="4000">
              <a:solidFill>
                <a:srgbClr val="77BB41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 algn="l">
              <a:spcBef>
                <a:spcPts val="1800"/>
              </a:spcBef>
              <a:buSzPct val="100000"/>
              <a:buAutoNum type="arabicPeriod" startAt="1"/>
              <a:defRPr sz="1800"/>
            </a:pPr>
            <a:r>
              <a:rPr sz="4000">
                <a:solidFill>
                  <a:srgbClr val="D95000"/>
                </a:solidFill>
                <a:latin typeface="Arial"/>
                <a:ea typeface="Arial"/>
                <a:cs typeface="Arial"/>
                <a:sym typeface="Arial"/>
              </a:rPr>
              <a:t>Each person in the group needs to do research and bring resources to next class to make a fact sheet/poster which will be displayed.</a:t>
            </a:r>
            <a:endParaRPr sz="4000">
              <a:solidFill>
                <a:srgbClr val="D95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 advClick="1">
    <p:dissolve/>
  </p:transition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46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46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